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8106"/>
            <a:ext cx="7750810" cy="14348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2930" y="546354"/>
            <a:ext cx="5510784" cy="1869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71047" y="2838021"/>
            <a:ext cx="396570" cy="3033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0154" y="3395471"/>
            <a:ext cx="9117330" cy="976630"/>
          </a:xfrm>
          <a:custGeom>
            <a:avLst/>
            <a:gdLst/>
            <a:ahLst/>
            <a:cxnLst/>
            <a:rect l="l" t="t" r="r" b="b"/>
            <a:pathLst>
              <a:path w="9117330" h="976629">
                <a:moveTo>
                  <a:pt x="9117330" y="976122"/>
                </a:moveTo>
                <a:lnTo>
                  <a:pt x="9117330" y="0"/>
                </a:lnTo>
                <a:lnTo>
                  <a:pt x="0" y="0"/>
                </a:lnTo>
                <a:lnTo>
                  <a:pt x="0" y="976122"/>
                </a:lnTo>
                <a:lnTo>
                  <a:pt x="9117330" y="9761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9629" y="3810761"/>
            <a:ext cx="455676" cy="4556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232" y="29"/>
            <a:ext cx="9110094" cy="68325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325" y="134619"/>
            <a:ext cx="7457948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2601" y="1838451"/>
            <a:ext cx="7613396" cy="3046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37200" y="6324091"/>
            <a:ext cx="2915284" cy="278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WeLearnIndia" TargetMode="External"/><Relationship Id="rId2" Type="http://schemas.openxmlformats.org/officeDocument/2006/relationships/hyperlink" Target="http://www.facebook.com/welearnindia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www.youtube.com/WelingkarDL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255" y="469900"/>
            <a:ext cx="24809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/>
              <a:t>Chapter</a:t>
            </a:r>
            <a:r>
              <a:rPr spc="-65"/>
              <a:t> </a:t>
            </a:r>
            <a:r>
              <a:rPr lang="en-US" spc="-5" dirty="0" smtClean="0"/>
              <a:t>9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609851"/>
            <a:ext cx="40233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Physical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0" marR="5080" indent="-30168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Selection of the transportation  mode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6633209" cy="29470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Suitability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spc="-10" dirty="0">
                <a:latin typeface="Arial"/>
                <a:cs typeface="Arial"/>
              </a:rPr>
              <a:t>nature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product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Affordability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Availability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Customers’ specifications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621665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Competitor’s transportation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mode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155" y="469900"/>
            <a:ext cx="33204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Warehousing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22047"/>
            <a:ext cx="6612890" cy="34461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475"/>
              </a:spcBef>
              <a:buChar char="•"/>
              <a:tabLst>
                <a:tab pos="621665" algn="l"/>
                <a:tab pos="622300" algn="l"/>
              </a:tabLst>
            </a:pPr>
            <a:r>
              <a:rPr sz="3200" spc="-5" dirty="0">
                <a:latin typeface="Arial"/>
                <a:cs typeface="Arial"/>
              </a:rPr>
              <a:t>Type of</a:t>
            </a:r>
            <a:r>
              <a:rPr sz="3200" spc="-10" dirty="0">
                <a:latin typeface="Arial"/>
                <a:cs typeface="Arial"/>
              </a:rPr>
              <a:t> warehouse</a:t>
            </a:r>
            <a:endParaRPr sz="32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Private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warehouse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Public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warehouse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Distribution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warehouse</a:t>
            </a:r>
            <a:endParaRPr sz="28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Bonded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warehouse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Mother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depot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621665" algn="l"/>
              </a:tabLst>
            </a:pPr>
            <a:r>
              <a:rPr sz="3200" spc="-5" dirty="0">
                <a:latin typeface="Arial"/>
                <a:cs typeface="Arial"/>
              </a:rPr>
              <a:t>–	Number and Size of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Warehouses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155" y="469900"/>
            <a:ext cx="33204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Warehousing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0359"/>
            <a:ext cx="6784975" cy="309181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Location</a:t>
            </a:r>
            <a:endParaRPr sz="32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Availability of basic facilities such as  electricity, water, labour, transport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Space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756285" algn="l"/>
              </a:tabLst>
            </a:pPr>
            <a:r>
              <a:rPr sz="2800" spc="-5" dirty="0">
                <a:latin typeface="Arial"/>
                <a:cs typeface="Arial"/>
              </a:rPr>
              <a:t>Roads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Government rules and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regulations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155" y="469900"/>
            <a:ext cx="33204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Warehousing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0359"/>
            <a:ext cx="7687309" cy="309181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80"/>
              </a:spcBef>
              <a:buChar char="•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Layout</a:t>
            </a:r>
            <a:endParaRPr sz="3200">
              <a:latin typeface="Arial"/>
              <a:cs typeface="Arial"/>
            </a:endParaRPr>
          </a:p>
          <a:p>
            <a:pPr marL="1003300" marR="1189355" lvl="1" indent="-534035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Proper lighting, ventilation, and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fire  precaution</a:t>
            </a:r>
            <a:endParaRPr sz="28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Protection from temperature, moisture,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etc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Security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arrangement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Space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arrangement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155" y="469900"/>
            <a:ext cx="33204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Warehousing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0359"/>
            <a:ext cx="6013450" cy="317817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Storage</a:t>
            </a:r>
            <a:r>
              <a:rPr sz="3200" spc="-10" dirty="0">
                <a:latin typeface="Arial"/>
                <a:cs typeface="Arial"/>
              </a:rPr>
              <a:t> Methods</a:t>
            </a:r>
            <a:endParaRPr sz="32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Optimum use 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space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Ease </a:t>
            </a:r>
            <a:r>
              <a:rPr sz="2800" dirty="0">
                <a:latin typeface="Arial"/>
                <a:cs typeface="Arial"/>
              </a:rPr>
              <a:t>in storing and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picking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Accurate identification of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material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285" algn="l"/>
              </a:tabLst>
            </a:pPr>
            <a:r>
              <a:rPr sz="2800" dirty="0">
                <a:latin typeface="Arial"/>
                <a:cs typeface="Arial"/>
              </a:rPr>
              <a:t>Possible to follow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FIFO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Provision for fast moving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items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089" y="469900"/>
            <a:ext cx="43751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Material</a:t>
            </a:r>
            <a:r>
              <a:rPr spc="-40" dirty="0"/>
              <a:t> </a:t>
            </a:r>
            <a:r>
              <a:rPr spc="-5" dirty="0"/>
              <a:t>Handling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609851"/>
            <a:ext cx="7722234" cy="304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06616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Involves placing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positioning of  material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facilitate movement and  storage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Common equipments </a:t>
            </a:r>
            <a:r>
              <a:rPr sz="3200" spc="-5" dirty="0">
                <a:latin typeface="Arial"/>
                <a:cs typeface="Arial"/>
              </a:rPr>
              <a:t>are </a:t>
            </a:r>
            <a:r>
              <a:rPr sz="3200" spc="-10" dirty="0">
                <a:latin typeface="Arial"/>
                <a:cs typeface="Arial"/>
              </a:rPr>
              <a:t>conveyors,  bucket Elevators, hoists, </a:t>
            </a:r>
            <a:r>
              <a:rPr sz="3200" spc="-5" dirty="0">
                <a:latin typeface="Arial"/>
                <a:cs typeface="Arial"/>
              </a:rPr>
              <a:t>lifts, </a:t>
            </a:r>
            <a:r>
              <a:rPr sz="3200" spc="-10" dirty="0">
                <a:latin typeface="Arial"/>
                <a:cs typeface="Arial"/>
              </a:rPr>
              <a:t>cranes,  forklifts, trolleys, dumpers, trailors,</a:t>
            </a:r>
            <a:r>
              <a:rPr sz="3200" spc="9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trucks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27020" marR="5080" indent="-222377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Inventory Management &amp;  Control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7916545" cy="4100829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Major </a:t>
            </a:r>
            <a:r>
              <a:rPr sz="3200" spc="-5" dirty="0">
                <a:latin typeface="Arial"/>
                <a:cs typeface="Arial"/>
              </a:rPr>
              <a:t>tool to cost </a:t>
            </a:r>
            <a:r>
              <a:rPr sz="3200" spc="-10" dirty="0">
                <a:latin typeface="Arial"/>
                <a:cs typeface="Arial"/>
              </a:rPr>
              <a:t>reduction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objective</a:t>
            </a:r>
            <a:endParaRPr sz="32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Just –in</a:t>
            </a:r>
            <a:r>
              <a:rPr sz="3200" spc="-10" dirty="0">
                <a:latin typeface="Arial"/>
                <a:cs typeface="Arial"/>
              </a:rPr>
              <a:t> –time</a:t>
            </a:r>
            <a:endParaRPr sz="32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8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Reliability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suppliers</a:t>
            </a:r>
            <a:endParaRPr sz="2800">
              <a:latin typeface="Arial"/>
              <a:cs typeface="Arial"/>
            </a:endParaRPr>
          </a:p>
          <a:p>
            <a:pPr marL="755650" marR="82550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Close </a:t>
            </a:r>
            <a:r>
              <a:rPr sz="2800" dirty="0">
                <a:latin typeface="Arial"/>
                <a:cs typeface="Arial"/>
              </a:rPr>
              <a:t>communication between suppliers and  customers</a:t>
            </a:r>
            <a:endParaRPr sz="280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Attention 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quality</a:t>
            </a:r>
            <a:endParaRPr sz="28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Adequate storage facilities and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transportation  options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1000" marR="5080" indent="-23323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 Order Quantity  (EOQ)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7126605" cy="324675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At EOQ </a:t>
            </a:r>
            <a:r>
              <a:rPr sz="3200" spc="-10" dirty="0">
                <a:latin typeface="Arial"/>
                <a:cs typeface="Arial"/>
              </a:rPr>
              <a:t>Ordering Cost=Carrying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Cost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EOQ </a:t>
            </a:r>
            <a:r>
              <a:rPr sz="3200" spc="-10" dirty="0">
                <a:latin typeface="Arial"/>
                <a:cs typeface="Arial"/>
              </a:rPr>
              <a:t>=Square route </a:t>
            </a:r>
            <a:r>
              <a:rPr sz="3200" spc="-5" dirty="0">
                <a:latin typeface="Arial"/>
                <a:cs typeface="Arial"/>
              </a:rPr>
              <a:t>(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2AP/CU)</a:t>
            </a:r>
            <a:endParaRPr sz="3200">
              <a:latin typeface="Arial"/>
              <a:cs typeface="Arial"/>
            </a:endParaRPr>
          </a:p>
          <a:p>
            <a:pPr marL="2121535" marR="613410" indent="-1652270">
              <a:lnSpc>
                <a:spcPct val="120100"/>
              </a:lnSpc>
              <a:spcBef>
                <a:spcPts val="10"/>
              </a:spcBef>
              <a:tabLst>
                <a:tab pos="4229100" algn="l"/>
              </a:tabLst>
            </a:pPr>
            <a:r>
              <a:rPr sz="2800" dirty="0">
                <a:latin typeface="Arial"/>
                <a:cs typeface="Arial"/>
              </a:rPr>
              <a:t>– Where, A= annual demand in units  B= Ordering Cost per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Order  C= Carrying	Cost</a:t>
            </a:r>
            <a:endParaRPr sz="2800">
              <a:latin typeface="Arial"/>
              <a:cs typeface="Arial"/>
            </a:endParaRPr>
          </a:p>
          <a:p>
            <a:pPr marL="2169160">
              <a:lnSpc>
                <a:spcPct val="100000"/>
              </a:lnSpc>
              <a:spcBef>
                <a:spcPts val="680"/>
              </a:spcBef>
            </a:pPr>
            <a:r>
              <a:rPr sz="2800" dirty="0">
                <a:latin typeface="Arial"/>
                <a:cs typeface="Arial"/>
              </a:rPr>
              <a:t>U= Unit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1021" y="469900"/>
            <a:ext cx="2416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Summary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01" y="1838451"/>
            <a:ext cx="7518400" cy="3535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Physical </a:t>
            </a:r>
            <a:r>
              <a:rPr sz="3200" spc="-10" dirty="0">
                <a:latin typeface="Arial"/>
                <a:cs typeface="Arial"/>
              </a:rPr>
              <a:t>Distribution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highly co-related  </a:t>
            </a:r>
            <a:r>
              <a:rPr sz="3200" spc="-5" dirty="0">
                <a:latin typeface="Arial"/>
                <a:cs typeface="Arial"/>
              </a:rPr>
              <a:t>with </a:t>
            </a:r>
            <a:r>
              <a:rPr sz="3200" spc="-10" dirty="0">
                <a:latin typeface="Arial"/>
                <a:cs typeface="Arial"/>
              </a:rPr>
              <a:t>other variables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marketing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mix</a:t>
            </a:r>
            <a:endParaRPr sz="3200">
              <a:latin typeface="Arial"/>
              <a:cs typeface="Arial"/>
            </a:endParaRPr>
          </a:p>
          <a:p>
            <a:pPr marL="354965" marR="21018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Order </a:t>
            </a:r>
            <a:r>
              <a:rPr sz="3200" spc="-10" dirty="0">
                <a:latin typeface="Arial"/>
                <a:cs typeface="Arial"/>
              </a:rPr>
              <a:t>processing, transportation,  warehousing, material handing and  inventory management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control are  important components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physical  distribution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1021" y="469900"/>
            <a:ext cx="2416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Summary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01" y="1838451"/>
            <a:ext cx="7449184" cy="304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2540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Material handling involves decision on  placing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positioning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material to  facilitate </a:t>
            </a:r>
            <a:r>
              <a:rPr sz="3200" spc="-5" dirty="0">
                <a:latin typeface="Arial"/>
                <a:cs typeface="Arial"/>
              </a:rPr>
              <a:t>their </a:t>
            </a:r>
            <a:r>
              <a:rPr sz="3200" spc="-10" dirty="0">
                <a:latin typeface="Arial"/>
                <a:cs typeface="Arial"/>
              </a:rPr>
              <a:t>movement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storage.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Inventory control </a:t>
            </a:r>
            <a:r>
              <a:rPr sz="3200" spc="-5" dirty="0">
                <a:latin typeface="Arial"/>
                <a:cs typeface="Arial"/>
              </a:rPr>
              <a:t>is a </a:t>
            </a:r>
            <a:r>
              <a:rPr sz="3200" spc="-10" dirty="0">
                <a:latin typeface="Arial"/>
                <a:cs typeface="Arial"/>
              </a:rPr>
              <a:t>major </a:t>
            </a:r>
            <a:r>
              <a:rPr sz="3200" spc="-5" dirty="0">
                <a:latin typeface="Arial"/>
                <a:cs typeface="Arial"/>
              </a:rPr>
              <a:t>tool for </a:t>
            </a:r>
            <a:r>
              <a:rPr sz="3200" spc="-10" dirty="0">
                <a:latin typeface="Arial"/>
                <a:cs typeface="Arial"/>
              </a:rPr>
              <a:t>cost  reduction, </a:t>
            </a:r>
            <a:r>
              <a:rPr sz="3200" spc="-5" dirty="0">
                <a:latin typeface="Arial"/>
                <a:cs typeface="Arial"/>
              </a:rPr>
              <a:t>JIT and EOQ are </a:t>
            </a:r>
            <a:r>
              <a:rPr sz="3200" spc="-10" dirty="0">
                <a:latin typeface="Arial"/>
                <a:cs typeface="Arial"/>
              </a:rPr>
              <a:t>useful  techniques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395" y="469900"/>
            <a:ext cx="32886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Chapter</a:t>
            </a:r>
            <a:r>
              <a:rPr spc="-60" dirty="0"/>
              <a:t> </a:t>
            </a:r>
            <a:r>
              <a:rPr spc="-5" dirty="0"/>
              <a:t>Plan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6887845" cy="3434079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Concept </a:t>
            </a:r>
            <a:r>
              <a:rPr sz="3200" spc="-5" dirty="0">
                <a:latin typeface="Arial"/>
                <a:cs typeface="Arial"/>
              </a:rPr>
              <a:t>&amp; </a:t>
            </a:r>
            <a:r>
              <a:rPr sz="3200" spc="-10" dirty="0">
                <a:latin typeface="Arial"/>
                <a:cs typeface="Arial"/>
              </a:rPr>
              <a:t>Definition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Logistics</a:t>
            </a:r>
            <a:endParaRPr sz="3200">
              <a:latin typeface="Arial"/>
              <a:cs typeface="Arial"/>
            </a:endParaRPr>
          </a:p>
          <a:p>
            <a:pPr marL="354965" marR="52451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Relation </a:t>
            </a:r>
            <a:r>
              <a:rPr sz="3200" spc="-5" dirty="0">
                <a:latin typeface="Arial"/>
                <a:cs typeface="Arial"/>
              </a:rPr>
              <a:t>with </a:t>
            </a:r>
            <a:r>
              <a:rPr sz="3200" spc="-10" dirty="0">
                <a:latin typeface="Arial"/>
                <a:cs typeface="Arial"/>
              </a:rPr>
              <a:t>other Marketing Mix  Variables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Importance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Physical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Components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Physical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6446" y="2693923"/>
            <a:ext cx="502793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731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“Like” </a:t>
            </a:r>
            <a:r>
              <a:rPr sz="2400" spc="-5" dirty="0">
                <a:latin typeface="Carlito"/>
                <a:cs typeface="Carlito"/>
              </a:rPr>
              <a:t>us on </a:t>
            </a:r>
            <a:r>
              <a:rPr sz="2400" spc="-10" dirty="0">
                <a:latin typeface="Carlito"/>
                <a:cs typeface="Carlito"/>
              </a:rPr>
              <a:t>Facebook:  </a:t>
            </a:r>
            <a:r>
              <a:rPr sz="24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http://www.facebook.com/welearnindia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12700" marR="921385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“Follow” us on </a:t>
            </a:r>
            <a:r>
              <a:rPr sz="2400" spc="-25" dirty="0">
                <a:latin typeface="Carlito"/>
                <a:cs typeface="Carlito"/>
              </a:rPr>
              <a:t>Twitter:  </a:t>
            </a:r>
            <a:r>
              <a:rPr sz="24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http://twitter.com/WeLearnIndia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12700" marR="6350">
              <a:lnSpc>
                <a:spcPct val="100000"/>
              </a:lnSpc>
            </a:pPr>
            <a:r>
              <a:rPr sz="2400" spc="-30" dirty="0">
                <a:latin typeface="Carlito"/>
                <a:cs typeface="Carlito"/>
              </a:rPr>
              <a:t>Watch </a:t>
            </a:r>
            <a:r>
              <a:rPr sz="2400" spc="-15" dirty="0">
                <a:latin typeface="Carlito"/>
                <a:cs typeface="Carlito"/>
              </a:rPr>
              <a:t>informative </a:t>
            </a:r>
            <a:r>
              <a:rPr sz="2400" dirty="0">
                <a:latin typeface="Carlito"/>
                <a:cs typeface="Carlito"/>
              </a:rPr>
              <a:t>videos </a:t>
            </a:r>
            <a:r>
              <a:rPr sz="2400" spc="-5" dirty="0">
                <a:latin typeface="Carlito"/>
                <a:cs typeface="Carlito"/>
              </a:rPr>
              <a:t>on </a:t>
            </a:r>
            <a:r>
              <a:rPr sz="2400" spc="-30" dirty="0">
                <a:latin typeface="Carlito"/>
                <a:cs typeface="Carlito"/>
              </a:rPr>
              <a:t>Youtube:  </a:t>
            </a:r>
            <a:r>
              <a:rPr sz="24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http://www.youtube.com/WelingkarDLP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963" y="4954449"/>
            <a:ext cx="296333" cy="368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0740" y="469900"/>
            <a:ext cx="23558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Definition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09055" y="6324091"/>
            <a:ext cx="291528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dirty="0">
                <a:latin typeface="Times New Roman"/>
                <a:cs typeface="Times New Roman"/>
              </a:rPr>
              <a:t>Chapter 2 Physical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Distribution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001" y="1609851"/>
            <a:ext cx="8012430" cy="297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Physical </a:t>
            </a:r>
            <a:r>
              <a:rPr sz="3200" spc="-10" dirty="0">
                <a:latin typeface="Arial"/>
                <a:cs typeface="Arial"/>
              </a:rPr>
              <a:t>distribution ‘involves planning,  implementing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controlling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physical  flows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materials </a:t>
            </a:r>
            <a:r>
              <a:rPr sz="3200" spc="-5" dirty="0">
                <a:latin typeface="Arial"/>
                <a:cs typeface="Arial"/>
              </a:rPr>
              <a:t>and final </a:t>
            </a:r>
            <a:r>
              <a:rPr sz="3200" spc="-10" dirty="0">
                <a:latin typeface="Arial"/>
                <a:cs typeface="Arial"/>
              </a:rPr>
              <a:t>goods from  place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production </a:t>
            </a:r>
            <a:r>
              <a:rPr sz="3200" spc="-5" dirty="0">
                <a:latin typeface="Arial"/>
                <a:cs typeface="Arial"/>
              </a:rPr>
              <a:t>to the </a:t>
            </a:r>
            <a:r>
              <a:rPr sz="3200" spc="-10" dirty="0">
                <a:latin typeface="Arial"/>
                <a:cs typeface="Arial"/>
              </a:rPr>
              <a:t>place </a:t>
            </a:r>
            <a:r>
              <a:rPr sz="3200" spc="-5" dirty="0">
                <a:latin typeface="Arial"/>
                <a:cs typeface="Arial"/>
              </a:rPr>
              <a:t>of end </a:t>
            </a:r>
            <a:r>
              <a:rPr sz="3200" spc="-10" dirty="0">
                <a:latin typeface="Arial"/>
                <a:cs typeface="Arial"/>
              </a:rPr>
              <a:t>use 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spc="-10" dirty="0">
                <a:latin typeface="Arial"/>
                <a:cs typeface="Arial"/>
              </a:rPr>
              <a:t>satisfy buyers </a:t>
            </a:r>
            <a:r>
              <a:rPr sz="3200" spc="-5" dirty="0">
                <a:latin typeface="Arial"/>
                <a:cs typeface="Arial"/>
              </a:rPr>
              <a:t>‘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needs.’’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2800" dirty="0">
                <a:latin typeface="Arial"/>
                <a:cs typeface="Arial"/>
              </a:rPr>
              <a:t>– </a:t>
            </a:r>
            <a:r>
              <a:rPr sz="2800" spc="-5" dirty="0">
                <a:latin typeface="Arial"/>
                <a:cs typeface="Arial"/>
              </a:rPr>
              <a:t>Philip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Kotler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8464" y="469900"/>
            <a:ext cx="22009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Logistics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609851"/>
            <a:ext cx="756285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Logistics management includes both  physical distribution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physical</a:t>
            </a:r>
            <a:r>
              <a:rPr sz="3200" spc="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supply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267" y="469900"/>
            <a:ext cx="68624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Relation with Marketing</a:t>
            </a:r>
            <a:r>
              <a:rPr spc="10" dirty="0"/>
              <a:t> </a:t>
            </a:r>
            <a:r>
              <a:rPr spc="-5" dirty="0"/>
              <a:t>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22047"/>
            <a:ext cx="6421755" cy="35102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475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Product-physical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35"/>
              </a:spcBef>
              <a:buChar char="•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FMCG- Mass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Distribution</a:t>
            </a:r>
            <a:endParaRPr sz="28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40"/>
              </a:spcBef>
              <a:buChar char="•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Perishable product- shortest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distri.</a:t>
            </a:r>
            <a:endParaRPr sz="28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380"/>
              </a:spcBef>
              <a:buAutoNum type="alphaU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Arial"/>
                <a:cs typeface="Arial"/>
              </a:rPr>
              <a:t>Price-Physical Distribution</a:t>
            </a:r>
            <a:endParaRPr sz="32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35"/>
              </a:spcBef>
              <a:buChar char="•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Reciprocal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Relationship</a:t>
            </a:r>
            <a:endParaRPr sz="2800">
              <a:latin typeface="Arial"/>
              <a:cs typeface="Arial"/>
            </a:endParaRPr>
          </a:p>
          <a:p>
            <a:pPr marL="531495" indent="-519430">
              <a:lnSpc>
                <a:spcPct val="100000"/>
              </a:lnSpc>
              <a:spcBef>
                <a:spcPts val="380"/>
              </a:spcBef>
              <a:buAutoNum type="alphaUcPeriod"/>
              <a:tabLst>
                <a:tab pos="532130" algn="l"/>
              </a:tabLst>
            </a:pPr>
            <a:r>
              <a:rPr sz="3200" spc="-10" dirty="0">
                <a:latin typeface="Arial"/>
                <a:cs typeface="Arial"/>
              </a:rPr>
              <a:t>Promotion-Physical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Distribution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30"/>
              </a:spcBef>
              <a:tabLst>
                <a:tab pos="1002665" algn="l"/>
              </a:tabLst>
            </a:pPr>
            <a:r>
              <a:rPr sz="2800" dirty="0">
                <a:latin typeface="Arial"/>
                <a:cs typeface="Arial"/>
              </a:rPr>
              <a:t>–	</a:t>
            </a:r>
            <a:r>
              <a:rPr sz="2800" spc="-5" dirty="0">
                <a:latin typeface="Arial"/>
                <a:cs typeface="Arial"/>
              </a:rPr>
              <a:t>Grab </a:t>
            </a:r>
            <a:r>
              <a:rPr sz="2800" dirty="0">
                <a:latin typeface="Arial"/>
                <a:cs typeface="Arial"/>
              </a:rPr>
              <a:t>the market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potential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2695" marR="5080" indent="-24955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Objectives of Physical  Distribution</a:t>
            </a:r>
            <a:r>
              <a:rPr spc="-15" dirty="0"/>
              <a:t> </a:t>
            </a:r>
            <a:r>
              <a:rPr spc="-5"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21942"/>
            <a:ext cx="5484495" cy="344551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621665" algn="l"/>
                <a:tab pos="622935" algn="l"/>
              </a:tabLst>
            </a:pPr>
            <a:r>
              <a:rPr sz="3200" spc="-5" dirty="0">
                <a:latin typeface="Arial"/>
                <a:cs typeface="Arial"/>
              </a:rPr>
              <a:t>Total Cost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Concept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Customer Service Concept</a:t>
            </a:r>
            <a:endParaRPr sz="32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30"/>
              </a:spcBef>
              <a:buAutoNum type="alphaLcPeriod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lphaLcPeriod"/>
              <a:tabLst>
                <a:tab pos="1002665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Dependability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lphaLcPeriod"/>
              <a:tabLst>
                <a:tab pos="1002665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Communication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340"/>
              </a:spcBef>
              <a:buAutoNum type="alphaLcPeriod"/>
              <a:tabLst>
                <a:tab pos="1003300" algn="l"/>
                <a:tab pos="1003935" algn="l"/>
              </a:tabLst>
            </a:pPr>
            <a:r>
              <a:rPr sz="2800" dirty="0">
                <a:latin typeface="Arial"/>
                <a:cs typeface="Arial"/>
              </a:rPr>
              <a:t>Convenience</a:t>
            </a:r>
            <a:endParaRPr sz="28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340"/>
              </a:spcBef>
              <a:buAutoNum type="alphaLcPeriod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Accuracy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2695" marR="5080" indent="-24955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Objectives of Physical  Distribution</a:t>
            </a:r>
            <a:r>
              <a:rPr spc="-15" dirty="0"/>
              <a:t> </a:t>
            </a:r>
            <a:r>
              <a:rPr spc="-5"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0359"/>
            <a:ext cx="7766050" cy="2066289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8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Distribution Cost- </a:t>
            </a:r>
            <a:r>
              <a:rPr sz="3200" spc="-5" dirty="0">
                <a:latin typeface="Arial"/>
                <a:cs typeface="Arial"/>
              </a:rPr>
              <a:t>service </a:t>
            </a:r>
            <a:r>
              <a:rPr sz="3200" spc="-10" dirty="0">
                <a:latin typeface="Arial"/>
                <a:cs typeface="Arial"/>
              </a:rPr>
              <a:t>trade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offs</a:t>
            </a:r>
            <a:endParaRPr sz="3200">
              <a:latin typeface="Arial"/>
              <a:cs typeface="Arial"/>
            </a:endParaRPr>
          </a:p>
          <a:p>
            <a:pPr marL="1002665" lvl="1" indent="-533400">
              <a:lnSpc>
                <a:spcPct val="100000"/>
              </a:lnSpc>
              <a:spcBef>
                <a:spcPts val="690"/>
              </a:spcBef>
              <a:buChar char="•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Achieve right balance between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  <a:p>
            <a:pPr marL="1003300" marR="5080" lvl="1" indent="-534035">
              <a:lnSpc>
                <a:spcPct val="100000"/>
              </a:lnSpc>
              <a:spcBef>
                <a:spcPts val="675"/>
              </a:spcBef>
              <a:buChar char="•"/>
              <a:tabLst>
                <a:tab pos="1002665" algn="l"/>
                <a:tab pos="1003300" algn="l"/>
              </a:tabLst>
            </a:pPr>
            <a:r>
              <a:rPr sz="2800" dirty="0">
                <a:latin typeface="Arial"/>
                <a:cs typeface="Arial"/>
              </a:rPr>
              <a:t>Flexibility is important in balancing the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cost  and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29815" marR="5080" indent="-14776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Component of Physical  Distribution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6993890" cy="29470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Order Processing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Transportation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621665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Warehousing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Material Handling</a:t>
            </a:r>
            <a:endParaRPr sz="32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Inventory Management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Control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089" y="469900"/>
            <a:ext cx="43764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</a:t>
            </a:r>
            <a:r>
              <a:rPr spc="-35" dirty="0"/>
              <a:t> </a:t>
            </a:r>
            <a:r>
              <a:rPr spc="-5" dirty="0"/>
              <a:t>Processing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dirty="0"/>
              <a:t>Chapter 2 Physical</a:t>
            </a:r>
            <a:r>
              <a:rPr spc="-95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001" y="1512785"/>
            <a:ext cx="7557770" cy="401891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0"/>
              </a:spcBef>
              <a:buAutoNum type="alphaL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Verifying customers’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credibility</a:t>
            </a:r>
            <a:endParaRPr sz="32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765"/>
              </a:spcBef>
              <a:buAutoNum type="alphaL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Checking </a:t>
            </a:r>
            <a:r>
              <a:rPr sz="3200" spc="-5" dirty="0">
                <a:latin typeface="Arial"/>
                <a:cs typeface="Arial"/>
              </a:rPr>
              <a:t>for any </a:t>
            </a:r>
            <a:r>
              <a:rPr sz="3200" spc="-10" dirty="0">
                <a:latin typeface="Arial"/>
                <a:cs typeface="Arial"/>
              </a:rPr>
              <a:t>outstanding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payment</a:t>
            </a:r>
            <a:endParaRPr sz="32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755"/>
              </a:spcBef>
              <a:buAutoNum type="alphaL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Monitoring </a:t>
            </a:r>
            <a:r>
              <a:rPr sz="3200" spc="-5" dirty="0">
                <a:latin typeface="Arial"/>
                <a:cs typeface="Arial"/>
              </a:rPr>
              <a:t>stock </a:t>
            </a:r>
            <a:r>
              <a:rPr sz="3200" spc="-10" dirty="0">
                <a:latin typeface="Arial"/>
                <a:cs typeface="Arial"/>
              </a:rPr>
              <a:t>level</a:t>
            </a:r>
            <a:endParaRPr sz="32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60"/>
              </a:spcBef>
              <a:buAutoNum type="alphaL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Arial"/>
                <a:cs typeface="Arial"/>
              </a:rPr>
              <a:t>Preparing invoice</a:t>
            </a:r>
            <a:endParaRPr sz="32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760"/>
              </a:spcBef>
              <a:buAutoNum type="alphaL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Arranging transporter</a:t>
            </a:r>
            <a:endParaRPr sz="3200">
              <a:latin typeface="Arial"/>
              <a:cs typeface="Arial"/>
            </a:endParaRPr>
          </a:p>
          <a:p>
            <a:pPr marL="622300" marR="1560830" indent="-610235">
              <a:lnSpc>
                <a:spcPct val="100000"/>
              </a:lnSpc>
              <a:spcBef>
                <a:spcPts val="760"/>
              </a:spcBef>
              <a:buAutoNum type="alphaLcPeriod"/>
              <a:tabLst>
                <a:tab pos="621665" algn="l"/>
                <a:tab pos="622300" algn="l"/>
              </a:tabLst>
            </a:pPr>
            <a:r>
              <a:rPr sz="3200" spc="-10" dirty="0">
                <a:latin typeface="Arial"/>
                <a:cs typeface="Arial"/>
              </a:rPr>
              <a:t>Sending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consignment and  information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Custom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9</vt:lpstr>
      <vt:lpstr>Chapter Plan</vt:lpstr>
      <vt:lpstr>Definition</vt:lpstr>
      <vt:lpstr>Logistics</vt:lpstr>
      <vt:lpstr>Relation with Marketing Mix</vt:lpstr>
      <vt:lpstr>Objectives of Physical  Distribution Process</vt:lpstr>
      <vt:lpstr>Objectives of Physical  Distribution Process</vt:lpstr>
      <vt:lpstr>Component of Physical  Distribution</vt:lpstr>
      <vt:lpstr>Order Processing</vt:lpstr>
      <vt:lpstr>Selection of the transportation  mode</vt:lpstr>
      <vt:lpstr>Warehousing</vt:lpstr>
      <vt:lpstr>Warehousing</vt:lpstr>
      <vt:lpstr>Warehousing</vt:lpstr>
      <vt:lpstr>Warehousing</vt:lpstr>
      <vt:lpstr>Material Handling</vt:lpstr>
      <vt:lpstr>Inventory Management &amp;  Control</vt:lpstr>
      <vt:lpstr>Economic Order Quantity  (EOQ)</vt:lpstr>
      <vt:lpstr>Summary</vt:lpstr>
      <vt:lpstr>Summary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Bharat Engineering Company</dc:creator>
  <cp:lastModifiedBy>ADMIN</cp:lastModifiedBy>
  <cp:revision>1</cp:revision>
  <dcterms:created xsi:type="dcterms:W3CDTF">2023-02-20T15:22:02Z</dcterms:created>
  <dcterms:modified xsi:type="dcterms:W3CDTF">2023-02-20T15:24:04Z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2007-06-05T00:00:00Z</vt:filetime>
  </property>
  <property fmtid="{D5CDD505-2E9C-101B-9397-08002B2CF9AE}" pid="3" name="Creator">
    <vt:lpwstr>Acrobat PDFMaker 7.0 for PowerPoint</vt:lpwstr>
  </property>
  <property fmtid="{D5CDD505-2E9C-101B-9397-08002B2CF9AE}" pid="4" name="LastSaved">
    <vt:filetime>2023-02-20T00:00:00Z</vt:filetime>
  </property>
</Properties>
</file>